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8" autoAdjust="0"/>
    <p:restoredTop sz="94660"/>
  </p:normalViewPr>
  <p:slideViewPr>
    <p:cSldViewPr>
      <p:cViewPr>
        <p:scale>
          <a:sx n="46" d="100"/>
          <a:sy n="46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F0089-7131-4755-813E-9E10A588B770}" type="datetimeFigureOut">
              <a:rPr lang="zh-CN" altLang="en-US" smtClean="0"/>
              <a:pPr/>
              <a:t>2017/4/27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9E25-F74C-4745-8BB0-F1366FDC417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baike.so.com/doc/5353073.html" TargetMode="External"/><Relationship Id="rId13" Type="http://schemas.openxmlformats.org/officeDocument/2006/relationships/hyperlink" Target="http://baike.so.com/doc/5349072.html" TargetMode="External"/><Relationship Id="rId18" Type="http://schemas.openxmlformats.org/officeDocument/2006/relationships/hyperlink" Target="http://baike.so.com/doc/6306251.html" TargetMode="External"/><Relationship Id="rId26" Type="http://schemas.openxmlformats.org/officeDocument/2006/relationships/hyperlink" Target="http://baike.so.com/doc/6547783.html" TargetMode="External"/><Relationship Id="rId3" Type="http://schemas.openxmlformats.org/officeDocument/2006/relationships/hyperlink" Target="http://baike.so.com/doc/5610596.html" TargetMode="External"/><Relationship Id="rId21" Type="http://schemas.openxmlformats.org/officeDocument/2006/relationships/hyperlink" Target="http://baike.so.com/doc/54963.html" TargetMode="External"/><Relationship Id="rId7" Type="http://schemas.openxmlformats.org/officeDocument/2006/relationships/hyperlink" Target="http://baike.so.com/doc/6132301.html" TargetMode="External"/><Relationship Id="rId12" Type="http://schemas.openxmlformats.org/officeDocument/2006/relationships/hyperlink" Target="http://baike.so.com/doc/3234017.html" TargetMode="External"/><Relationship Id="rId17" Type="http://schemas.openxmlformats.org/officeDocument/2006/relationships/hyperlink" Target="http://baike.so.com/doc/7915030.html" TargetMode="External"/><Relationship Id="rId25" Type="http://schemas.openxmlformats.org/officeDocument/2006/relationships/hyperlink" Target="http://baike.so.com/doc/5350335.html" TargetMode="External"/><Relationship Id="rId2" Type="http://schemas.openxmlformats.org/officeDocument/2006/relationships/hyperlink" Target="http://baike.so.com/doc/2720271.html" TargetMode="External"/><Relationship Id="rId16" Type="http://schemas.openxmlformats.org/officeDocument/2006/relationships/hyperlink" Target="http://baike.so.com/doc/5381040.html" TargetMode="External"/><Relationship Id="rId20" Type="http://schemas.openxmlformats.org/officeDocument/2006/relationships/hyperlink" Target="http://baike.so.com/doc/6271938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aike.so.com/doc/5511983.html" TargetMode="External"/><Relationship Id="rId11" Type="http://schemas.openxmlformats.org/officeDocument/2006/relationships/hyperlink" Target="http://baike.so.com/doc/6653862.html" TargetMode="External"/><Relationship Id="rId24" Type="http://schemas.openxmlformats.org/officeDocument/2006/relationships/hyperlink" Target="http://baike.so.com/doc/5368144.html" TargetMode="External"/><Relationship Id="rId5" Type="http://schemas.openxmlformats.org/officeDocument/2006/relationships/hyperlink" Target="http://baike.so.com/doc/6005326.html" TargetMode="External"/><Relationship Id="rId15" Type="http://schemas.openxmlformats.org/officeDocument/2006/relationships/hyperlink" Target="http://baike.so.com/doc/5357713.html" TargetMode="External"/><Relationship Id="rId23" Type="http://schemas.openxmlformats.org/officeDocument/2006/relationships/hyperlink" Target="http://baike.so.com/doc/1835107.html" TargetMode="External"/><Relationship Id="rId10" Type="http://schemas.openxmlformats.org/officeDocument/2006/relationships/hyperlink" Target="http://baike.so.com/doc/813225.html" TargetMode="External"/><Relationship Id="rId19" Type="http://schemas.openxmlformats.org/officeDocument/2006/relationships/hyperlink" Target="http://baike.so.com/doc/7568856.html" TargetMode="External"/><Relationship Id="rId4" Type="http://schemas.openxmlformats.org/officeDocument/2006/relationships/hyperlink" Target="http://baike.so.com/doc/6547730.html" TargetMode="External"/><Relationship Id="rId9" Type="http://schemas.openxmlformats.org/officeDocument/2006/relationships/hyperlink" Target="http://baike.so.com/doc/5363740.html" TargetMode="External"/><Relationship Id="rId14" Type="http://schemas.openxmlformats.org/officeDocument/2006/relationships/hyperlink" Target="http://baike.so.com/doc/1655604.html" TargetMode="External"/><Relationship Id="rId22" Type="http://schemas.openxmlformats.org/officeDocument/2006/relationships/hyperlink" Target="http://baike.so.com/doc/5332540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aike.so.com/doc/5385110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7.qhmsg.com/t013e4031fe356ed0f3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8.qhmsg.com/t01a8433468326967c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389880" y="2967335"/>
            <a:ext cx="636424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圆明园之旅</a:t>
            </a:r>
            <a:endParaRPr lang="zh-CN" altLang="en-US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zh-CN" altLang="en-US" sz="3800" dirty="0" smtClean="0"/>
              <a:t>圆明园是坐落在北京西北郊，与</a:t>
            </a:r>
            <a:r>
              <a:rPr lang="zh-CN" altLang="en-US" sz="3800" dirty="0" smtClean="0">
                <a:hlinkClick r:id="rId2"/>
              </a:rPr>
              <a:t>颐和园</a:t>
            </a:r>
            <a:r>
              <a:rPr lang="zh-CN" altLang="en-US" sz="3800" dirty="0" smtClean="0"/>
              <a:t>相邻，由圆明园、</a:t>
            </a:r>
            <a:r>
              <a:rPr lang="zh-CN" altLang="en-US" sz="3800" dirty="0" smtClean="0">
                <a:hlinkClick r:id="rId3"/>
              </a:rPr>
              <a:t>长春园</a:t>
            </a:r>
            <a:r>
              <a:rPr lang="zh-CN" altLang="en-US" sz="3800" dirty="0" smtClean="0"/>
              <a:t>和万春园组成，也叫</a:t>
            </a:r>
            <a:r>
              <a:rPr lang="zh-CN" altLang="en-US" sz="3800" dirty="0" smtClean="0">
                <a:hlinkClick r:id="rId4"/>
              </a:rPr>
              <a:t>圆明三园</a:t>
            </a:r>
            <a:r>
              <a:rPr lang="zh-CN" altLang="en-US" sz="3800" dirty="0" smtClean="0"/>
              <a:t>。圆明园是清朝著名的</a:t>
            </a:r>
            <a:r>
              <a:rPr lang="zh-CN" altLang="en-US" sz="3800" dirty="0" smtClean="0">
                <a:hlinkClick r:id="rId5"/>
              </a:rPr>
              <a:t>皇家园林</a:t>
            </a:r>
            <a:r>
              <a:rPr lang="zh-CN" altLang="en-US" sz="3800" dirty="0" smtClean="0"/>
              <a:t>之一，面积五千二百余亩，一百五十余景。建筑面积达</a:t>
            </a:r>
            <a:r>
              <a:rPr lang="en-US" altLang="zh-CN" sz="3800" dirty="0" smtClean="0"/>
              <a:t>16</a:t>
            </a:r>
            <a:r>
              <a:rPr lang="zh-CN" altLang="en-US" sz="3800" dirty="0" smtClean="0"/>
              <a:t>万平方米，有“</a:t>
            </a:r>
            <a:r>
              <a:rPr lang="zh-CN" altLang="en-US" sz="3800" dirty="0" smtClean="0">
                <a:hlinkClick r:id="rId6"/>
              </a:rPr>
              <a:t>万园之园</a:t>
            </a:r>
            <a:r>
              <a:rPr lang="zh-CN" altLang="en-US" sz="3800" dirty="0" smtClean="0"/>
              <a:t>”之称。清朝皇室每到盛夏时节会来这里理政，故圆明园也称“</a:t>
            </a:r>
            <a:r>
              <a:rPr lang="zh-CN" altLang="en-US" sz="3800" dirty="0" smtClean="0">
                <a:hlinkClick r:id="rId7"/>
              </a:rPr>
              <a:t>夏宫</a:t>
            </a:r>
            <a:r>
              <a:rPr lang="zh-CN" altLang="en-US" sz="3800" dirty="0" smtClean="0"/>
              <a:t>”。</a:t>
            </a:r>
          </a:p>
          <a:p>
            <a:pPr>
              <a:buNone/>
            </a:pPr>
            <a:r>
              <a:rPr lang="zh-CN" altLang="en-US" sz="3800" dirty="0" smtClean="0"/>
              <a:t>圆明园始建于</a:t>
            </a:r>
            <a:r>
              <a:rPr lang="en-US" altLang="zh-CN" sz="3800" dirty="0" smtClean="0"/>
              <a:t>1709</a:t>
            </a:r>
            <a:r>
              <a:rPr lang="zh-CN" altLang="en-US" sz="3800" dirty="0" smtClean="0"/>
              <a:t>年（康熙</a:t>
            </a:r>
            <a:r>
              <a:rPr lang="en-US" altLang="zh-CN" sz="3800" dirty="0" smtClean="0"/>
              <a:t>48</a:t>
            </a:r>
            <a:r>
              <a:rPr lang="zh-CN" altLang="en-US" sz="3800" dirty="0" smtClean="0"/>
              <a:t>年），是康熙赐给尚未即位的雍正的园林，用于打发空闲。</a:t>
            </a:r>
            <a:r>
              <a:rPr lang="en-US" altLang="zh-CN" sz="3800" dirty="0" smtClean="0"/>
              <a:t>1722</a:t>
            </a:r>
            <a:r>
              <a:rPr lang="zh-CN" altLang="en-US" sz="3800" dirty="0" smtClean="0"/>
              <a:t>年雍正即位后，拓展原赐园，并在园南增建了</a:t>
            </a:r>
            <a:r>
              <a:rPr lang="zh-CN" altLang="en-US" sz="3800" dirty="0" smtClean="0">
                <a:hlinkClick r:id="rId8"/>
              </a:rPr>
              <a:t>正大光明殿</a:t>
            </a:r>
            <a:r>
              <a:rPr lang="zh-CN" altLang="en-US" sz="3800" dirty="0" smtClean="0"/>
              <a:t>和</a:t>
            </a:r>
            <a:r>
              <a:rPr lang="zh-CN" altLang="en-US" sz="3800" dirty="0" smtClean="0">
                <a:hlinkClick r:id="rId9"/>
              </a:rPr>
              <a:t>勤政殿</a:t>
            </a:r>
            <a:r>
              <a:rPr lang="zh-CN" altLang="en-US" sz="3800" dirty="0" smtClean="0"/>
              <a:t>以及</a:t>
            </a:r>
            <a:r>
              <a:rPr lang="zh-CN" altLang="en-US" sz="3800" dirty="0" smtClean="0">
                <a:hlinkClick r:id="rId10"/>
              </a:rPr>
              <a:t>内阁</a:t>
            </a:r>
            <a:r>
              <a:rPr lang="zh-CN" altLang="en-US" sz="3800" dirty="0" smtClean="0"/>
              <a:t>、</a:t>
            </a:r>
            <a:r>
              <a:rPr lang="zh-CN" altLang="en-US" sz="3800" dirty="0" smtClean="0">
                <a:hlinkClick r:id="rId11"/>
              </a:rPr>
              <a:t>六部</a:t>
            </a:r>
            <a:r>
              <a:rPr lang="zh-CN" altLang="en-US" sz="3800" dirty="0" smtClean="0"/>
              <a:t>、</a:t>
            </a:r>
            <a:r>
              <a:rPr lang="zh-CN" altLang="en-US" sz="3800" dirty="0" smtClean="0">
                <a:hlinkClick r:id="rId12"/>
              </a:rPr>
              <a:t>军机处</a:t>
            </a:r>
            <a:r>
              <a:rPr lang="zh-CN" altLang="en-US" sz="3800" dirty="0" smtClean="0"/>
              <a:t>储值房，御以“避喧听政”。</a:t>
            </a:r>
            <a:r>
              <a:rPr lang="zh-CN" altLang="en-US" sz="3800" dirty="0" smtClean="0">
                <a:hlinkClick r:id="rId13"/>
              </a:rPr>
              <a:t>乾隆</a:t>
            </a:r>
            <a:r>
              <a:rPr lang="zh-CN" altLang="en-US" sz="3800" dirty="0" smtClean="0"/>
              <a:t>年间，圆明园进行了局部增建、改建，在东面新建了长春园，在东南邻并入了万春园，圆明三园的格局基本形成。</a:t>
            </a:r>
            <a:r>
              <a:rPr lang="zh-CN" altLang="en-US" sz="3800" dirty="0" smtClean="0">
                <a:hlinkClick r:id="rId14"/>
              </a:rPr>
              <a:t>嘉庆</a:t>
            </a:r>
            <a:r>
              <a:rPr lang="zh-CN" altLang="en-US" sz="3800" dirty="0" smtClean="0"/>
              <a:t>年间，</a:t>
            </a:r>
            <a:r>
              <a:rPr lang="zh-CN" altLang="en-US" sz="3800" dirty="0" smtClean="0">
                <a:hlinkClick r:id="rId15"/>
              </a:rPr>
              <a:t>绮春园</a:t>
            </a:r>
            <a:r>
              <a:rPr lang="zh-CN" altLang="en-US" sz="3800" dirty="0" smtClean="0"/>
              <a:t>进行了修缮和拓建，成为主要园居场所之一。</a:t>
            </a:r>
            <a:r>
              <a:rPr lang="zh-CN" altLang="en-US" sz="3800" dirty="0" smtClean="0">
                <a:hlinkClick r:id="rId16"/>
              </a:rPr>
              <a:t>道光</a:t>
            </a:r>
            <a:r>
              <a:rPr lang="zh-CN" altLang="en-US" sz="3800" dirty="0" smtClean="0"/>
              <a:t>年间，国力日衰，财力不足，道光皇帝宁愿撤</a:t>
            </a:r>
            <a:r>
              <a:rPr lang="zh-CN" altLang="en-US" sz="3800" dirty="0" smtClean="0">
                <a:hlinkClick r:id="rId17"/>
              </a:rPr>
              <a:t>万寿</a:t>
            </a:r>
            <a:r>
              <a:rPr lang="zh-CN" altLang="en-US" sz="3800" dirty="0" smtClean="0"/>
              <a:t>、</a:t>
            </a:r>
            <a:r>
              <a:rPr lang="zh-CN" altLang="en-US" sz="3800" dirty="0" smtClean="0">
                <a:hlinkClick r:id="rId18"/>
              </a:rPr>
              <a:t>香山</a:t>
            </a:r>
            <a:r>
              <a:rPr lang="zh-CN" altLang="en-US" sz="3800" dirty="0" smtClean="0"/>
              <a:t>、</a:t>
            </a:r>
            <a:r>
              <a:rPr lang="zh-CN" altLang="en-US" sz="3800" dirty="0" smtClean="0">
                <a:hlinkClick r:id="rId19"/>
              </a:rPr>
              <a:t>玉泉</a:t>
            </a:r>
            <a:r>
              <a:rPr lang="zh-CN" altLang="en-US" sz="3800" dirty="0" smtClean="0"/>
              <a:t>“三山”的陈设，罢热河避暑与木兰围猎，但仍对圆明三园有所改建。</a:t>
            </a:r>
          </a:p>
          <a:p>
            <a:pPr>
              <a:buNone/>
            </a:pPr>
            <a:r>
              <a:rPr lang="zh-CN" altLang="en-US" sz="3800" dirty="0" smtClean="0"/>
              <a:t>圆明园于</a:t>
            </a:r>
            <a:r>
              <a:rPr lang="en-US" altLang="zh-CN" sz="3800" dirty="0" smtClean="0"/>
              <a:t>1860</a:t>
            </a:r>
            <a:r>
              <a:rPr lang="zh-CN" altLang="en-US" sz="3800" dirty="0" smtClean="0"/>
              <a:t>年遭</a:t>
            </a:r>
            <a:r>
              <a:rPr lang="zh-CN" altLang="en-US" sz="3800" dirty="0" smtClean="0">
                <a:hlinkClick r:id="rId20"/>
              </a:rPr>
              <a:t>英法联军</a:t>
            </a:r>
            <a:r>
              <a:rPr lang="zh-CN" altLang="en-US" sz="3800" dirty="0" smtClean="0"/>
              <a:t>焚毁，文物被掠夺的数量粗略统计约有</a:t>
            </a:r>
            <a:r>
              <a:rPr lang="en-US" altLang="zh-CN" sz="3800" dirty="0" smtClean="0"/>
              <a:t>150</a:t>
            </a:r>
            <a:r>
              <a:rPr lang="zh-CN" altLang="en-US" sz="3800" dirty="0" smtClean="0"/>
              <a:t>万件，上至</a:t>
            </a:r>
            <a:r>
              <a:rPr lang="zh-CN" altLang="en-US" sz="3800" dirty="0" smtClean="0">
                <a:hlinkClick r:id="rId21"/>
              </a:rPr>
              <a:t>先秦</a:t>
            </a:r>
            <a:r>
              <a:rPr lang="zh-CN" altLang="en-US" sz="3800" dirty="0" smtClean="0"/>
              <a:t>时代的青铜礼器，下至唐、</a:t>
            </a:r>
            <a:r>
              <a:rPr lang="zh-CN" altLang="en-US" sz="3800" dirty="0" smtClean="0">
                <a:hlinkClick r:id="rId22"/>
              </a:rPr>
              <a:t>宋</a:t>
            </a:r>
            <a:r>
              <a:rPr lang="zh-CN" altLang="en-US" sz="3800" dirty="0" smtClean="0"/>
              <a:t>、</a:t>
            </a:r>
            <a:r>
              <a:rPr lang="zh-CN" altLang="en-US" sz="3800" dirty="0" smtClean="0">
                <a:hlinkClick r:id="rId23"/>
              </a:rPr>
              <a:t>元</a:t>
            </a:r>
            <a:r>
              <a:rPr lang="zh-CN" altLang="en-US" sz="3800" dirty="0" smtClean="0"/>
              <a:t>、明、清历代的名人书画和各种奇珍异宝。</a:t>
            </a:r>
            <a:r>
              <a:rPr lang="en-US" altLang="zh-CN" sz="3800" dirty="0" smtClean="0"/>
              <a:t>1900</a:t>
            </a:r>
            <a:r>
              <a:rPr lang="zh-CN" altLang="en-US" sz="3800" dirty="0" smtClean="0"/>
              <a:t>年</a:t>
            </a:r>
            <a:r>
              <a:rPr lang="zh-CN" altLang="en-US" sz="3800" dirty="0" smtClean="0">
                <a:hlinkClick r:id="rId24"/>
              </a:rPr>
              <a:t>八国联军</a:t>
            </a:r>
            <a:r>
              <a:rPr lang="zh-CN" altLang="en-US" sz="3800" dirty="0" smtClean="0"/>
              <a:t>侵占北京，西郊皇家园林再遭劫难。在抗战时期，又遭到不同程度破坏。最后在“</a:t>
            </a:r>
            <a:r>
              <a:rPr lang="zh-CN" altLang="en-US" sz="3800" dirty="0" smtClean="0">
                <a:hlinkClick r:id="rId25"/>
              </a:rPr>
              <a:t>文化大革命</a:t>
            </a:r>
            <a:r>
              <a:rPr lang="zh-CN" altLang="en-US" sz="3800" dirty="0" smtClean="0"/>
              <a:t>”时期，圆明园也受到某些破坏。</a:t>
            </a:r>
          </a:p>
          <a:p>
            <a:pPr>
              <a:buNone/>
            </a:pPr>
            <a:r>
              <a:rPr lang="zh-CN" altLang="en-US" sz="3800" dirty="0" smtClean="0"/>
              <a:t>遭焚毁后的圆明园遗址在新中国成立后开始被保护起来，</a:t>
            </a:r>
            <a:r>
              <a:rPr lang="en-US" altLang="zh-CN" sz="3800" dirty="0" smtClean="0"/>
              <a:t>1956</a:t>
            </a:r>
            <a:r>
              <a:rPr lang="zh-CN" altLang="en-US" sz="3800" dirty="0" smtClean="0"/>
              <a:t>年北京市园林局开始采取植树保护措施，</a:t>
            </a:r>
            <a:r>
              <a:rPr lang="en-US" altLang="zh-CN" sz="3800" dirty="0" smtClean="0"/>
              <a:t>1976</a:t>
            </a:r>
            <a:r>
              <a:rPr lang="zh-CN" altLang="en-US" sz="3800" dirty="0" smtClean="0"/>
              <a:t>年圆明园遗址随成立专营机构。</a:t>
            </a:r>
            <a:r>
              <a:rPr lang="en-US" altLang="zh-CN" sz="3800" dirty="0" smtClean="0"/>
              <a:t>1988</a:t>
            </a:r>
            <a:r>
              <a:rPr lang="zh-CN" altLang="en-US" sz="3800" dirty="0" smtClean="0"/>
              <a:t>年</a:t>
            </a:r>
            <a:r>
              <a:rPr lang="en-US" altLang="zh-CN" sz="3800" dirty="0" smtClean="0"/>
              <a:t>6</a:t>
            </a:r>
            <a:r>
              <a:rPr lang="zh-CN" altLang="en-US" sz="3800" dirty="0" smtClean="0"/>
              <a:t>月</a:t>
            </a:r>
            <a:r>
              <a:rPr lang="en-US" altLang="zh-CN" sz="3800" dirty="0" smtClean="0"/>
              <a:t>29</a:t>
            </a:r>
            <a:r>
              <a:rPr lang="zh-CN" altLang="en-US" sz="3800" dirty="0" smtClean="0"/>
              <a:t>日，</a:t>
            </a:r>
            <a:r>
              <a:rPr lang="zh-CN" altLang="en-US" sz="3800" dirty="0" smtClean="0">
                <a:hlinkClick r:id="rId26"/>
              </a:rPr>
              <a:t>圆明园遗址</a:t>
            </a:r>
            <a:r>
              <a:rPr lang="zh-CN" altLang="en-US" sz="3800" dirty="0" smtClean="0"/>
              <a:t>向社会开放。</a:t>
            </a:r>
          </a:p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403648" y="260648"/>
            <a:ext cx="6012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圆明</a:t>
            </a:r>
            <a:r>
              <a:rPr lang="zh-CN" alt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园简介</a:t>
            </a:r>
            <a:endParaRPr lang="zh-CN" alt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324544" y="0"/>
            <a:ext cx="5112568" cy="6858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CN" altLang="en-US" dirty="0" smtClean="0"/>
              <a:t>              </a:t>
            </a:r>
            <a:r>
              <a:rPr lang="zh-CN" altLang="en-US" sz="9600" dirty="0" smtClean="0">
                <a:latin typeface="+mj-ea"/>
                <a:ea typeface="+mj-ea"/>
              </a:rPr>
              <a:t>圆明园十二生肖兽首铜像，又称为圆明园兽首、圆明园红铜兽首、圆明园兽首铜像等，是原中国清朝皇家园林圆明园海晏堂前喷水池的一部分，由意大利籍清朝宫廷画家</a:t>
            </a:r>
            <a:r>
              <a:rPr lang="zh-CN" altLang="en-US" sz="9600" dirty="0" smtClean="0">
                <a:latin typeface="+mj-ea"/>
                <a:ea typeface="+mj-ea"/>
                <a:hlinkClick r:id="rId2"/>
              </a:rPr>
              <a:t>郎世宁</a:t>
            </a:r>
            <a:r>
              <a:rPr lang="zh-CN" altLang="en-US" sz="9600" dirty="0" smtClean="0">
                <a:latin typeface="+mj-ea"/>
                <a:ea typeface="+mj-ea"/>
              </a:rPr>
              <a:t>设计，法国人蒋友仁监修，清宫廷匠师制作。</a:t>
            </a:r>
          </a:p>
          <a:p>
            <a:pPr>
              <a:buNone/>
            </a:pPr>
            <a:r>
              <a:rPr lang="zh-CN" altLang="en-US" sz="9600" dirty="0" smtClean="0">
                <a:latin typeface="+mj-ea"/>
                <a:ea typeface="+mj-ea"/>
              </a:rPr>
              <a:t>     海晏堂的圆明园十二生肖兽首铜像水法阵，设计师郎世宁本欲建造欧洲风格的裸体女人像，乾隆皇帝将其改为十二生肖铜像，用青铜制造。</a:t>
            </a:r>
          </a:p>
          <a:p>
            <a:pPr>
              <a:buNone/>
            </a:pPr>
            <a:r>
              <a:rPr lang="en-US" altLang="zh-CN" sz="9600" dirty="0" smtClean="0">
                <a:latin typeface="+mj-ea"/>
                <a:ea typeface="+mj-ea"/>
              </a:rPr>
              <a:t>     1860</a:t>
            </a:r>
            <a:r>
              <a:rPr lang="zh-CN" altLang="en-US" sz="9600" dirty="0" smtClean="0">
                <a:latin typeface="+mj-ea"/>
                <a:ea typeface="+mj-ea"/>
              </a:rPr>
              <a:t>年</a:t>
            </a:r>
            <a:r>
              <a:rPr lang="en-US" altLang="zh-CN" sz="9600" dirty="0" smtClean="0">
                <a:latin typeface="+mj-ea"/>
                <a:ea typeface="+mj-ea"/>
              </a:rPr>
              <a:t>10</a:t>
            </a:r>
            <a:r>
              <a:rPr lang="zh-CN" altLang="en-US" sz="9600" dirty="0" smtClean="0">
                <a:latin typeface="+mj-ea"/>
                <a:ea typeface="+mj-ea"/>
              </a:rPr>
              <a:t>月</a:t>
            </a:r>
            <a:r>
              <a:rPr lang="en-US" altLang="zh-CN" sz="9600" dirty="0" smtClean="0">
                <a:latin typeface="+mj-ea"/>
                <a:ea typeface="+mj-ea"/>
              </a:rPr>
              <a:t>18</a:t>
            </a:r>
            <a:r>
              <a:rPr lang="zh-CN" altLang="en-US" sz="9600" dirty="0" smtClean="0">
                <a:latin typeface="+mj-ea"/>
                <a:ea typeface="+mj-ea"/>
              </a:rPr>
              <a:t>日，十二生肖兽首被英法联军掠夺后流落四方，其</a:t>
            </a:r>
            <a:endParaRPr lang="en-US" altLang="zh-CN" sz="9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zh-CN" sz="9600" dirty="0" smtClean="0">
                <a:latin typeface="+mj-ea"/>
                <a:ea typeface="+mj-ea"/>
              </a:rPr>
              <a:t>  </a:t>
            </a:r>
            <a:r>
              <a:rPr lang="zh-CN" altLang="en-US" sz="9600" dirty="0" smtClean="0">
                <a:latin typeface="+mj-ea"/>
                <a:ea typeface="+mj-ea"/>
              </a:rPr>
              <a:t>中鼠首与兔首被法国人收藏，</a:t>
            </a:r>
            <a:r>
              <a:rPr lang="en-US" altLang="zh-CN" sz="9600" dirty="0" smtClean="0">
                <a:latin typeface="+mj-ea"/>
                <a:ea typeface="+mj-ea"/>
              </a:rPr>
              <a:t>2013</a:t>
            </a:r>
          </a:p>
          <a:p>
            <a:pPr>
              <a:buNone/>
            </a:pPr>
            <a:r>
              <a:rPr lang="en-US" altLang="zh-CN" sz="9600" dirty="0">
                <a:latin typeface="+mj-ea"/>
                <a:ea typeface="+mj-ea"/>
              </a:rPr>
              <a:t> </a:t>
            </a:r>
            <a:r>
              <a:rPr lang="en-US" altLang="zh-CN" sz="9600" dirty="0" smtClean="0">
                <a:latin typeface="+mj-ea"/>
                <a:ea typeface="+mj-ea"/>
              </a:rPr>
              <a:t> </a:t>
            </a:r>
            <a:r>
              <a:rPr lang="zh-CN" altLang="en-US" sz="9600" dirty="0" smtClean="0">
                <a:latin typeface="+mj-ea"/>
                <a:ea typeface="+mj-ea"/>
              </a:rPr>
              <a:t>年</a:t>
            </a:r>
            <a:r>
              <a:rPr lang="en-US" altLang="zh-CN" sz="9600" dirty="0" smtClean="0">
                <a:latin typeface="+mj-ea"/>
                <a:ea typeface="+mj-ea"/>
              </a:rPr>
              <a:t>4</a:t>
            </a:r>
            <a:r>
              <a:rPr lang="zh-CN" altLang="en-US" sz="9600" dirty="0" smtClean="0">
                <a:latin typeface="+mj-ea"/>
                <a:ea typeface="+mj-ea"/>
              </a:rPr>
              <a:t>月法国皮诺家族宣布归还；牛 </a:t>
            </a:r>
            <a:endParaRPr lang="en-US" altLang="zh-CN" sz="9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zh-CN" sz="9600" dirty="0">
                <a:latin typeface="+mj-ea"/>
                <a:ea typeface="+mj-ea"/>
              </a:rPr>
              <a:t> </a:t>
            </a:r>
            <a:r>
              <a:rPr lang="en-US" altLang="zh-CN" sz="9600" dirty="0" smtClean="0">
                <a:latin typeface="+mj-ea"/>
                <a:ea typeface="+mj-ea"/>
              </a:rPr>
              <a:t> </a:t>
            </a:r>
            <a:r>
              <a:rPr lang="zh-CN" altLang="en-US" sz="9600" dirty="0" smtClean="0">
                <a:latin typeface="+mj-ea"/>
                <a:ea typeface="+mj-ea"/>
              </a:rPr>
              <a:t>首、猴首、虎首、猪首和马首铜像</a:t>
            </a:r>
            <a:endParaRPr lang="en-US" altLang="zh-CN" sz="9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zh-CN" sz="9600" dirty="0">
                <a:latin typeface="+mj-ea"/>
                <a:ea typeface="+mj-ea"/>
              </a:rPr>
              <a:t> </a:t>
            </a:r>
            <a:r>
              <a:rPr lang="en-US" altLang="zh-CN" sz="9600" dirty="0" smtClean="0">
                <a:latin typeface="+mj-ea"/>
                <a:ea typeface="+mj-ea"/>
              </a:rPr>
              <a:t> </a:t>
            </a:r>
            <a:r>
              <a:rPr lang="zh-CN" altLang="en-US" sz="9600" dirty="0" smtClean="0">
                <a:latin typeface="+mj-ea"/>
                <a:ea typeface="+mj-ea"/>
              </a:rPr>
              <a:t>已回归中国，收藏在保利艺术博物</a:t>
            </a:r>
            <a:endParaRPr lang="en-US" altLang="zh-CN" sz="9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zh-CN" sz="9600" dirty="0">
                <a:latin typeface="+mj-ea"/>
                <a:ea typeface="+mj-ea"/>
              </a:rPr>
              <a:t> </a:t>
            </a:r>
            <a:r>
              <a:rPr lang="en-US" altLang="zh-CN" sz="9600" dirty="0" smtClean="0">
                <a:latin typeface="+mj-ea"/>
                <a:ea typeface="+mj-ea"/>
              </a:rPr>
              <a:t> </a:t>
            </a:r>
            <a:r>
              <a:rPr lang="zh-CN" altLang="en-US" sz="9600" dirty="0" smtClean="0">
                <a:latin typeface="+mj-ea"/>
                <a:ea typeface="+mj-ea"/>
              </a:rPr>
              <a:t>馆；龙首、蛇首、羊首、鸡首、狗</a:t>
            </a:r>
            <a:endParaRPr lang="en-US" altLang="zh-CN" sz="9600" dirty="0" smtClean="0">
              <a:latin typeface="+mj-ea"/>
              <a:ea typeface="+mj-ea"/>
            </a:endParaRPr>
          </a:p>
          <a:p>
            <a:pPr>
              <a:buNone/>
            </a:pPr>
            <a:r>
              <a:rPr lang="en-US" altLang="zh-CN" sz="9600" dirty="0">
                <a:latin typeface="+mj-ea"/>
                <a:ea typeface="+mj-ea"/>
              </a:rPr>
              <a:t> </a:t>
            </a:r>
            <a:r>
              <a:rPr lang="en-US" altLang="zh-CN" sz="9600" dirty="0" smtClean="0">
                <a:latin typeface="+mj-ea"/>
                <a:ea typeface="+mj-ea"/>
              </a:rPr>
              <a:t> </a:t>
            </a:r>
            <a:r>
              <a:rPr lang="zh-CN" altLang="en-US" sz="9600" dirty="0" smtClean="0">
                <a:latin typeface="+mj-ea"/>
                <a:ea typeface="+mj-ea"/>
              </a:rPr>
              <a:t>首则下落不明。</a:t>
            </a:r>
          </a:p>
          <a:p>
            <a:pPr>
              <a:buNone/>
            </a:pPr>
            <a:endParaRPr lang="zh-CN" altLang="en-US" sz="9600" dirty="0">
              <a:latin typeface="+mj-ea"/>
              <a:ea typeface="+mj-ea"/>
            </a:endParaRPr>
          </a:p>
        </p:txBody>
      </p:sp>
      <p:pic>
        <p:nvPicPr>
          <p:cNvPr id="5122" name="Picture 2" descr="http://p8.qhmsg.com/t0171dceb61f0ad29e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060848"/>
            <a:ext cx="4355976" cy="4797152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4785114" y="0"/>
            <a:ext cx="435888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圆明园十二生</a:t>
            </a:r>
            <a:endParaRPr lang="en-US" altLang="zh-CN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zh-CN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肖兽首铜像</a:t>
            </a:r>
            <a:r>
              <a:rPr lang="zh-CN" altLang="en-US" sz="5400" b="1" dirty="0" smtClean="0"/>
              <a:t> 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r>
              <a:rPr lang="zh-CN" altLang="en-US" sz="1800" dirty="0" smtClean="0"/>
              <a:t>圆明园的毁灭是祖国文化史上不可估量的损失，也是世界文化史上不可估量的损失！</a:t>
            </a:r>
          </a:p>
          <a:p>
            <a:r>
              <a:rPr lang="zh-CN" altLang="en-US" sz="1800" dirty="0" smtClean="0"/>
              <a:t>圆明园在北京西北郊，是一座举世闻名的皇家园林。它由圆明园、万春园和长春园组成，所以也叫圆明三园。此外，还有许多小园，分布在圆明园东、西、南三面。众星拱月般环绕在圆明园周围。</a:t>
            </a:r>
          </a:p>
          <a:p>
            <a:r>
              <a:rPr lang="zh-CN" altLang="en-US" sz="1800" dirty="0" smtClean="0"/>
              <a:t>圆明园中，有金碧辉煌的殿堂，也有玲珑剔透的亭台楼阁；有象征着热闹街市的</a:t>
            </a:r>
            <a:r>
              <a:rPr lang="en-US" altLang="zh-CN" sz="1800" dirty="0" smtClean="0"/>
              <a:t>"</a:t>
            </a:r>
            <a:r>
              <a:rPr lang="zh-CN" altLang="en-US" sz="1800" dirty="0" smtClean="0"/>
              <a:t>买卖街</a:t>
            </a:r>
            <a:r>
              <a:rPr lang="en-US" altLang="zh-CN" sz="1800" dirty="0" smtClean="0"/>
              <a:t>"</a:t>
            </a:r>
            <a:r>
              <a:rPr lang="zh-CN" altLang="en-US" sz="1800" dirty="0" smtClean="0"/>
              <a:t>，也有象征着田园风光的山乡村野。园中许多景物都是仿照各地名胜建造的，如，海宁的安澜园，苏州的狮子林，杭州西湖的平湖秋月、雷峰夕照；还有很多景物是根据古代诗人的诗情画意建造的，如蓬莱瑶台，武陵春色。园中不仅有民族建筑，还有 西洋景观。漫步园内，有如漫游在天南地北，饱览着中外风景名胜；流连其间，仿佛置身在幻想的境界里。</a:t>
            </a:r>
          </a:p>
          <a:p>
            <a:r>
              <a:rPr lang="zh-CN" altLang="en-US" sz="1800" dirty="0" smtClean="0">
                <a:hlinkClick r:id="rId2"/>
              </a:rPr>
              <a:t>圆明园中的买卖街</a:t>
            </a:r>
            <a:endParaRPr lang="zh-CN" altLang="en-US" sz="1800" dirty="0" smtClean="0"/>
          </a:p>
          <a:p>
            <a:r>
              <a:rPr lang="zh-CN" altLang="en-US" sz="1800" dirty="0" smtClean="0"/>
              <a:t>圆明园不但建筑宏伟，还收藏着最珍贵的历史文物。上自先秦时代的青铜礼器，下至唐、宋、元、明、清历代的名人书画和各种奇珍异宝。所以，它又是当时世界上最大的博物馆、艺术馆。</a:t>
            </a:r>
          </a:p>
          <a:p>
            <a:r>
              <a:rPr lang="en-US" altLang="zh-CN" sz="1800" dirty="0" smtClean="0"/>
              <a:t>1860</a:t>
            </a:r>
            <a:r>
              <a:rPr lang="zh-CN" altLang="en-US" sz="1800" dirty="0" smtClean="0"/>
              <a:t>年</a:t>
            </a:r>
            <a:r>
              <a:rPr lang="en-US" altLang="zh-CN" sz="1800" dirty="0" smtClean="0"/>
              <a:t>10</a:t>
            </a:r>
            <a:r>
              <a:rPr lang="zh-CN" altLang="en-US" sz="1800" dirty="0" smtClean="0"/>
              <a:t>月</a:t>
            </a:r>
            <a:r>
              <a:rPr lang="en-US" altLang="zh-CN" sz="1800" dirty="0" smtClean="0"/>
              <a:t>6</a:t>
            </a:r>
            <a:r>
              <a:rPr lang="zh-CN" altLang="en-US" sz="1800" dirty="0" smtClean="0"/>
              <a:t>日，英法联军侵入北京，闯进圆明园。他们把园内凡是能拿走的东西，统统掠走；拿不动的，就用大车或牲口搬运；实在运不走的，就任意破坏、毁掉。为了销毁罪证，</a:t>
            </a:r>
            <a:r>
              <a:rPr lang="en-US" altLang="zh-CN" sz="1800" dirty="0" smtClean="0"/>
              <a:t>10</a:t>
            </a:r>
            <a:r>
              <a:rPr lang="zh-CN" altLang="en-US" sz="1800" dirty="0" smtClean="0"/>
              <a:t>月</a:t>
            </a:r>
            <a:r>
              <a:rPr lang="en-US" altLang="zh-CN" sz="1800" dirty="0" smtClean="0"/>
              <a:t>18</a:t>
            </a:r>
            <a:r>
              <a:rPr lang="zh-CN" altLang="en-US" sz="1800" dirty="0" smtClean="0"/>
              <a:t>日和</a:t>
            </a:r>
            <a:r>
              <a:rPr lang="en-US" altLang="zh-CN" sz="1800" dirty="0" smtClean="0"/>
              <a:t>19</a:t>
            </a:r>
            <a:r>
              <a:rPr lang="zh-CN" altLang="en-US" sz="1800" dirty="0" smtClean="0"/>
              <a:t>日，三千多名侵略者奉命在园内放火。大火连烧三天，烟云笼罩了整个北京城。我国这一园林艺术的瑰宝、建筑艺术的精华，就这样化成了一片灰烬。</a:t>
            </a:r>
          </a:p>
          <a:p>
            <a:endParaRPr lang="zh-CN" altLang="en-US" sz="1800" dirty="0"/>
          </a:p>
        </p:txBody>
      </p:sp>
      <p:sp>
        <p:nvSpPr>
          <p:cNvPr id="4" name="矩形 3"/>
          <p:cNvSpPr/>
          <p:nvPr/>
        </p:nvSpPr>
        <p:spPr>
          <a:xfrm>
            <a:off x="2123728" y="404664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/>
                <a:solidFill>
                  <a:schemeClr val="tx2">
                    <a:lumMod val="75000"/>
                  </a:schemeClr>
                </a:solidFill>
              </a:rPr>
              <a:t>圆明园的毁灭</a:t>
            </a:r>
            <a:endParaRPr lang="zh-CN" altLang="en-US" sz="5400" b="1" dirty="0">
              <a:ln/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4.so.qhimgs1.com/bdr/_240_/t01535cd866b69262f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99992" cy="2996952"/>
          </a:xfrm>
          <a:prstGeom prst="rect">
            <a:avLst/>
          </a:prstGeom>
          <a:noFill/>
        </p:spPr>
      </p:pic>
      <p:pic>
        <p:nvPicPr>
          <p:cNvPr id="3076" name="Picture 4" descr="http://p4.so.qhimgs1.com/bdr/_240_/t014946c2728a726f8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6341" y="2996952"/>
            <a:ext cx="5807660" cy="3861048"/>
          </a:xfrm>
          <a:prstGeom prst="rect">
            <a:avLst/>
          </a:prstGeom>
          <a:noFill/>
        </p:spPr>
      </p:pic>
      <p:pic>
        <p:nvPicPr>
          <p:cNvPr id="3080" name="Picture 8" descr="http://p0.so.qhimgs1.com/bdr/_240_/t016b4209584b61d6b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23520" y="0"/>
            <a:ext cx="4320480" cy="2808312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467544" y="3501008"/>
            <a:ext cx="22717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圆明</a:t>
            </a:r>
            <a:r>
              <a:rPr lang="zh-CN" alt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园</a:t>
            </a:r>
            <a:endParaRPr lang="en-US" altLang="zh-CN" sz="7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zh-CN" alt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图片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CN" dirty="0" smtClean="0"/>
              <a:t>         1</a:t>
            </a:r>
            <a:r>
              <a:rPr lang="zh-CN" altLang="en-US" dirty="0" smtClean="0"/>
              <a:t>：</a:t>
            </a:r>
            <a:br>
              <a:rPr lang="zh-CN" altLang="en-US" dirty="0" smtClean="0"/>
            </a:br>
            <a:r>
              <a:rPr lang="zh-CN" altLang="en-US" dirty="0" smtClean="0"/>
              <a:t>　　绿树荫浓夏日长，楼台倒影入池塘。</a:t>
            </a:r>
            <a:br>
              <a:rPr lang="zh-CN" altLang="en-US" dirty="0" smtClean="0"/>
            </a:br>
            <a:r>
              <a:rPr lang="zh-CN" altLang="en-US" dirty="0" smtClean="0"/>
              <a:t>　　水精帘动微风起，满架蔷薇一院香</a:t>
            </a:r>
            <a:r>
              <a:rPr lang="zh-CN" altLang="en-US" dirty="0" smtClean="0"/>
              <a:t>。</a:t>
            </a:r>
            <a:br>
              <a:rPr lang="zh-CN" altLang="en-US" dirty="0" smtClean="0"/>
            </a:br>
            <a:r>
              <a:rPr lang="zh-CN" altLang="en-US" dirty="0" smtClean="0"/>
              <a:t>　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br>
              <a:rPr lang="zh-CN" altLang="en-US" dirty="0" smtClean="0"/>
            </a:br>
            <a:r>
              <a:rPr lang="zh-CN" altLang="en-US" dirty="0" smtClean="0"/>
              <a:t>　　香雾空蒙月转廊，安稳锦衾今夜梦。</a:t>
            </a:r>
            <a:br>
              <a:rPr lang="zh-CN" altLang="en-US" dirty="0" smtClean="0"/>
            </a:br>
            <a:r>
              <a:rPr lang="zh-CN" altLang="en-US" dirty="0" smtClean="0"/>
              <a:t>　　月明好渡云水间，相思休问诉衷肠。</a:t>
            </a:r>
            <a:br>
              <a:rPr lang="zh-CN" altLang="en-US" dirty="0" smtClean="0"/>
            </a:br>
            <a:r>
              <a:rPr lang="zh-CN" altLang="en-US" dirty="0" smtClean="0"/>
              <a:t>　　只恐情深春梦逝，故烧高烛照红妆！</a:t>
            </a:r>
            <a:br>
              <a:rPr lang="zh-CN" altLang="en-US" dirty="0" smtClean="0"/>
            </a:br>
            <a:r>
              <a:rPr lang="zh-CN" altLang="en-US" dirty="0" smtClean="0"/>
              <a:t>    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br>
              <a:rPr lang="zh-CN" altLang="en-US" dirty="0" smtClean="0"/>
            </a:br>
            <a:r>
              <a:rPr lang="zh-CN" altLang="en-US" dirty="0" smtClean="0"/>
              <a:t>　　恻恻轻寒剪剪风，</a:t>
            </a:r>
            <a:br>
              <a:rPr lang="zh-CN" altLang="en-US" dirty="0" smtClean="0"/>
            </a:br>
            <a:r>
              <a:rPr lang="zh-CN" altLang="en-US" dirty="0" smtClean="0"/>
              <a:t>　　杏花飘雪小桃红。</a:t>
            </a:r>
            <a:br>
              <a:rPr lang="zh-CN" altLang="en-US" dirty="0" smtClean="0"/>
            </a:br>
            <a:r>
              <a:rPr lang="zh-CN" altLang="en-US" dirty="0" smtClean="0"/>
              <a:t>　　夜深斜搭秋千索，</a:t>
            </a:r>
            <a:br>
              <a:rPr lang="zh-CN" altLang="en-US" dirty="0" smtClean="0"/>
            </a:br>
            <a:r>
              <a:rPr lang="zh-CN" altLang="en-US" dirty="0" smtClean="0"/>
              <a:t>　　楼阁朦胧细雨中。</a:t>
            </a:r>
            <a:endParaRPr lang="zh-CN" altLang="en-US" dirty="0"/>
          </a:p>
        </p:txBody>
      </p:sp>
      <p:pic>
        <p:nvPicPr>
          <p:cNvPr id="2050" name="Picture 2" descr="慈禧名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628800"/>
            <a:ext cx="4176464" cy="442528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2267744" y="476672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慈禧的诗句</a:t>
            </a:r>
            <a:endParaRPr lang="zh-CN" alt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3.so.qhmsg.com/bdr/_240_/t015a0daa92c4541c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2703541" y="2967335"/>
            <a:ext cx="373692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13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谢谢</a:t>
            </a:r>
            <a:endParaRPr lang="zh-CN" altLang="en-US" sz="13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1152</Words>
  <Application>Microsoft Office PowerPoint</Application>
  <PresentationFormat>全屏显示(4:3)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6</cp:revision>
  <dcterms:created xsi:type="dcterms:W3CDTF">2017-04-26T11:47:25Z</dcterms:created>
  <dcterms:modified xsi:type="dcterms:W3CDTF">2017-04-27T06:02:43Z</dcterms:modified>
</cp:coreProperties>
</file>